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2"/>
  </p:notesMasterIdLst>
  <p:sldIdLst>
    <p:sldId id="542" r:id="rId6"/>
    <p:sldId id="671" r:id="rId7"/>
    <p:sldId id="660" r:id="rId8"/>
    <p:sldId id="636" r:id="rId9"/>
    <p:sldId id="637" r:id="rId10"/>
    <p:sldId id="662" r:id="rId11"/>
    <p:sldId id="652" r:id="rId12"/>
    <p:sldId id="634" r:id="rId13"/>
    <p:sldId id="663" r:id="rId14"/>
    <p:sldId id="641" r:id="rId15"/>
    <p:sldId id="642" r:id="rId16"/>
    <p:sldId id="639" r:id="rId17"/>
    <p:sldId id="665" r:id="rId18"/>
    <p:sldId id="661" r:id="rId19"/>
    <p:sldId id="670" r:id="rId20"/>
    <p:sldId id="666" r:id="rId21"/>
  </p:sldIdLst>
  <p:sldSz cx="9144000" cy="5143500" type="screen16x9"/>
  <p:notesSz cx="6858000" cy="9144000"/>
  <p:defaultTextStyle>
    <a:defPPr>
      <a:defRPr lang="ru-RU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олотилов Иван Олегович" initials="МИО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CAF4"/>
    <a:srgbClr val="D1D9F3"/>
    <a:srgbClr val="E2851E"/>
    <a:srgbClr val="003399"/>
    <a:srgbClr val="DEE4F6"/>
    <a:srgbClr val="000099"/>
    <a:srgbClr val="8E6722"/>
    <a:srgbClr val="6699FF"/>
    <a:srgbClr val="F9F5DF"/>
    <a:srgbClr val="F4E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84701" autoAdjust="0"/>
  </p:normalViewPr>
  <p:slideViewPr>
    <p:cSldViewPr>
      <p:cViewPr varScale="1">
        <p:scale>
          <a:sx n="98" d="100"/>
          <a:sy n="98" d="100"/>
        </p:scale>
        <p:origin x="106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BBF8A-8C3F-4979-A0DD-74CE9EBEA112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6D3E-AB98-4FC7-A103-278F74BC8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8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На основе анализа текста законопроекта  и накопленной базы классифицированных обращений граждан, система находит наиболее релевантные тематики обращений </a:t>
            </a:r>
          </a:p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28A998-904C-4F7F-8647-7F55BC9CA72A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4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4BCA9-9708-49DC-B0F6-5985FAF10298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1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64A2F9-0130-4D80-8171-9853F4E682C4}" type="datetime1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19.09.2019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56AE98-6A37-4950-9690-FF8DC0B0083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9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C6D3E-AB98-4FC7-A103-278F74BC8F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ogo-Dec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6400" y="1490400"/>
            <a:ext cx="2160000" cy="2160000"/>
          </a:xfrm>
          <a:prstGeom prst="rect">
            <a:avLst/>
          </a:prstGeom>
        </p:spPr>
      </p:pic>
      <p:pic>
        <p:nvPicPr>
          <p:cNvPr id="9" name="Рисунок 8" descr="Logo-Blu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7200" y="2570400"/>
            <a:ext cx="29307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5"/>
          <p:cNvGrpSpPr/>
          <p:nvPr userDrawn="1"/>
        </p:nvGrpSpPr>
        <p:grpSpPr>
          <a:xfrm>
            <a:off x="0" y="2248425"/>
            <a:ext cx="9144000" cy="594000"/>
            <a:chOff x="0" y="217575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2175750"/>
              <a:ext cx="6768000" cy="792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pPr defTabSz="914400"/>
              <a:endParaRPr lang="ru-RU" sz="28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2175750"/>
              <a:ext cx="792000" cy="792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2175750"/>
              <a:ext cx="792000" cy="792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2175750"/>
              <a:ext cx="792000" cy="792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19.09.2019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2225813"/>
            <a:ext cx="9144000" cy="594000"/>
            <a:chOff x="0" y="360000"/>
            <a:chExt cx="9144000" cy="792000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pPr defTabSz="914400"/>
              <a:endParaRPr lang="ru-RU" sz="28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7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19.09.2019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КОН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ogo-Dec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6400" y="1490400"/>
            <a:ext cx="2160000" cy="2160000"/>
          </a:xfrm>
          <a:prstGeom prst="rect">
            <a:avLst/>
          </a:prstGeom>
        </p:spPr>
      </p:pic>
      <p:pic>
        <p:nvPicPr>
          <p:cNvPr id="9" name="Рисунок 8" descr="Logo-Blue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7200" y="2570400"/>
            <a:ext cx="29307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1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968" y="1599642"/>
            <a:ext cx="8105472" cy="162018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00" y="3921900"/>
            <a:ext cx="6400800" cy="6615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77506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7506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70000"/>
            <a:ext cx="9144000" cy="594000"/>
            <a:chOff x="0" y="36000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742500"/>
            <a:ext cx="9144000" cy="135000"/>
            <a:chOff x="0" y="4963500"/>
            <a:chExt cx="9144000" cy="18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76000" y="4963500"/>
              <a:ext cx="6768000" cy="180000"/>
            </a:xfrm>
            <a:prstGeom prst="rect">
              <a:avLst/>
            </a:prstGeom>
            <a:solidFill>
              <a:srgbClr val="BB16A3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84000" y="4963500"/>
              <a:ext cx="792000" cy="18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2000" y="4963500"/>
              <a:ext cx="792000" cy="18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4963500"/>
              <a:ext cx="792000" cy="180000"/>
            </a:xfrm>
            <a:prstGeom prst="rect">
              <a:avLst/>
            </a:prstGeom>
            <a:solidFill>
              <a:srgbClr val="171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4877506"/>
            <a:ext cx="2895600" cy="163607"/>
          </a:xfrm>
        </p:spPr>
        <p:txBody>
          <a:bodyPr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pic>
        <p:nvPicPr>
          <p:cNvPr id="22" name="Рисунок 21" descr="Logo-Color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1787" y="3867894"/>
            <a:ext cx="17884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52"/>
          <p:cNvGrpSpPr/>
          <p:nvPr userDrawn="1"/>
        </p:nvGrpSpPr>
        <p:grpSpPr>
          <a:xfrm>
            <a:off x="0" y="-260"/>
            <a:ext cx="9144000" cy="540260"/>
            <a:chOff x="0" y="0"/>
            <a:chExt cx="9144000" cy="54026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0" y="0"/>
              <a:ext cx="6768000" cy="540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768000" y="260"/>
              <a:ext cx="792000" cy="54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7560000" y="260"/>
              <a:ext cx="792000" cy="54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8352000" y="0"/>
              <a:ext cx="792000" cy="540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EOS-White-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0000" y="72000"/>
              <a:ext cx="396000" cy="396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0" y="139972"/>
            <a:ext cx="7801632" cy="25953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08" y="627534"/>
            <a:ext cx="8229600" cy="4104456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1" indent="-285708"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0" y="5019436"/>
            <a:ext cx="9144000" cy="124064"/>
            <a:chOff x="0" y="360000"/>
            <a:chExt cx="9144000" cy="792000"/>
          </a:xfrm>
        </p:grpSpPr>
        <p:sp>
          <p:nvSpPr>
            <p:cNvPr id="24" name="Прямоугольник 23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004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5"/>
          <p:cNvGrpSpPr/>
          <p:nvPr userDrawn="1"/>
        </p:nvGrpSpPr>
        <p:grpSpPr>
          <a:xfrm>
            <a:off x="0" y="2248425"/>
            <a:ext cx="9144000" cy="594000"/>
            <a:chOff x="0" y="217575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2175750"/>
              <a:ext cx="6768000" cy="792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2175750"/>
              <a:ext cx="792000" cy="792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2175750"/>
              <a:ext cx="792000" cy="792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2175750"/>
              <a:ext cx="792000" cy="792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9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2225813"/>
            <a:ext cx="9144000" cy="594000"/>
            <a:chOff x="0" y="360000"/>
            <a:chExt cx="9144000" cy="792000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64" y="2331649"/>
            <a:ext cx="7772400" cy="348116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34" y="276180"/>
            <a:ext cx="7427913" cy="891414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18488" cy="3639852"/>
          </a:xfrm>
        </p:spPr>
        <p:txBody>
          <a:bodyPr/>
          <a:lstStyle>
            <a:lvl1pPr>
              <a:spcAft>
                <a:spcPts val="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184682-5655-4735-B929-2028B5C42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56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24F9-8AA0-4D3F-B0BA-5A395F002224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D15C0-A5E7-415B-A6B1-363F26F49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4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968" y="1599642"/>
            <a:ext cx="8105472" cy="162018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00" y="3921900"/>
            <a:ext cx="6400800" cy="6615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7500"/>
            <a:ext cx="2133600" cy="163607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270000"/>
            <a:ext cx="9144000" cy="594000"/>
            <a:chOff x="0" y="360000"/>
            <a:chExt cx="9144000" cy="792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pPr defTabSz="914400"/>
              <a:endParaRPr lang="ru-RU" sz="14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4742500"/>
            <a:ext cx="9144000" cy="135000"/>
            <a:chOff x="0" y="4963500"/>
            <a:chExt cx="9144000" cy="18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76000" y="4963500"/>
              <a:ext cx="6768000" cy="180000"/>
            </a:xfrm>
            <a:prstGeom prst="rect">
              <a:avLst/>
            </a:prstGeom>
            <a:solidFill>
              <a:srgbClr val="BB16A3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defTabSz="914400"/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84000" y="4963500"/>
              <a:ext cx="792000" cy="18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2000" y="4963500"/>
              <a:ext cx="792000" cy="18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4963500"/>
              <a:ext cx="792000" cy="180000"/>
            </a:xfrm>
            <a:prstGeom prst="rect">
              <a:avLst/>
            </a:prstGeom>
            <a:solidFill>
              <a:srgbClr val="171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4877500"/>
            <a:ext cx="2895600" cy="163607"/>
          </a:xfrm>
        </p:spPr>
        <p:txBody>
          <a:bodyPr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2" name="Рисунок 21" descr="Logo-Color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1787" y="3867894"/>
            <a:ext cx="17884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52"/>
          <p:cNvGrpSpPr/>
          <p:nvPr userDrawn="1"/>
        </p:nvGrpSpPr>
        <p:grpSpPr>
          <a:xfrm>
            <a:off x="0" y="-260"/>
            <a:ext cx="9144000" cy="540260"/>
            <a:chOff x="0" y="0"/>
            <a:chExt cx="9144000" cy="54026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0" y="0"/>
              <a:ext cx="6768000" cy="540000"/>
            </a:xfrm>
            <a:prstGeom prst="rect">
              <a:avLst/>
            </a:prstGeom>
            <a:solidFill>
              <a:srgbClr val="171C8F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pPr defTabSz="914400"/>
              <a:endParaRPr lang="ru-RU" sz="2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flipH="1">
              <a:off x="6768000" y="260"/>
              <a:ext cx="792000" cy="540000"/>
            </a:xfrm>
            <a:prstGeom prst="rect">
              <a:avLst/>
            </a:prstGeom>
            <a:solidFill>
              <a:srgbClr val="5C0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flipH="1">
              <a:off x="7560000" y="260"/>
              <a:ext cx="792000" cy="540000"/>
            </a:xfrm>
            <a:prstGeom prst="rect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flipH="1">
              <a:off x="8352000" y="0"/>
              <a:ext cx="792000" cy="540000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 descr="EOS-White-RG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0000" y="72000"/>
              <a:ext cx="396000" cy="396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0" y="139971"/>
            <a:ext cx="7801632" cy="25953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08" y="627534"/>
            <a:ext cx="8229600" cy="4104456"/>
          </a:xfrm>
        </p:spPr>
        <p:txBody>
          <a:bodyPr anchor="ctr"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5224F9-8AA0-4D3F-B0BA-5A395F0022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80752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FD15C0-A5E7-415B-A6B1-363F26F49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 flipH="1">
            <a:off x="0" y="5019436"/>
            <a:ext cx="9144000" cy="124064"/>
            <a:chOff x="0" y="360000"/>
            <a:chExt cx="9144000" cy="792000"/>
          </a:xfrm>
        </p:grpSpPr>
        <p:sp>
          <p:nvSpPr>
            <p:cNvPr id="24" name="Прямоугольник 23"/>
            <p:cNvSpPr/>
            <p:nvPr/>
          </p:nvSpPr>
          <p:spPr>
            <a:xfrm flipH="1">
              <a:off x="0" y="360000"/>
              <a:ext cx="6768000" cy="792000"/>
            </a:xfrm>
            <a:prstGeom prst="rect">
              <a:avLst/>
            </a:prstGeom>
            <a:solidFill>
              <a:srgbClr val="FF82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180000" rIns="180000" bIns="180000" rtlCol="0" anchor="ctr" anchorCtr="0">
              <a:noAutofit/>
            </a:bodyPr>
            <a:lstStyle/>
            <a:p>
              <a:pPr defTabSz="914400"/>
              <a:endParaRPr lang="ru-RU" sz="28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 flipH="1">
              <a:off x="6768000" y="360000"/>
              <a:ext cx="792000" cy="792000"/>
            </a:xfrm>
            <a:prstGeom prst="rect">
              <a:avLst/>
            </a:prstGeom>
            <a:solidFill>
              <a:srgbClr val="FC4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flipH="1">
              <a:off x="7560000" y="360000"/>
              <a:ext cx="792000" cy="792000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flipH="1">
              <a:off x="8352000" y="360000"/>
              <a:ext cx="792000" cy="792000"/>
            </a:xfrm>
            <a:prstGeom prst="rect">
              <a:avLst/>
            </a:prstGeom>
            <a:solidFill>
              <a:srgbClr val="BF0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9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24F9-8AA0-4D3F-B0BA-5A395F002224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15C0-A5E7-415B-A6B1-363F26F49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9" r:id="rId5"/>
    <p:sldLayoutId id="2147483660" r:id="rId6"/>
    <p:sldLayoutId id="2147483661" r:id="rId7"/>
  </p:sldLayoutIdLs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5224F9-8AA0-4D3F-B0BA-5A395F0022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FD15C0-A5E7-415B-A6B1-363F26F49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35646"/>
            <a:ext cx="8105472" cy="1620180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Применение </a:t>
            </a:r>
            <a:r>
              <a:rPr lang="ru-RU" sz="2000" smtClean="0"/>
              <a:t>технологий </a:t>
            </a:r>
            <a:r>
              <a:rPr lang="ru-RU" sz="2000" smtClean="0"/>
              <a:t>искусственного </a:t>
            </a:r>
            <a:r>
              <a:rPr lang="ru-RU" sz="2000" dirty="0" smtClean="0"/>
              <a:t>интеллекта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65187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Сергей Полтев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7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78491" y="1293508"/>
            <a:ext cx="2165359" cy="322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Загрузка работников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Состояние исполнения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Дисциплина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Затрачиваемое время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Категории резолюций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В сравнении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…</a:t>
            </a: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5060" r="7035" b="1920"/>
          <a:stretch/>
        </p:blipFill>
        <p:spPr bwMode="auto">
          <a:xfrm>
            <a:off x="2231394" y="989711"/>
            <a:ext cx="6143625" cy="3385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данных по  исполнению поручений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491" y="652357"/>
            <a:ext cx="438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Исполнение резолюций (поручений)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5060" r="30580" b="1355"/>
          <a:stretch/>
        </p:blipFill>
        <p:spPr bwMode="auto">
          <a:xfrm>
            <a:off x="4102476" y="973737"/>
            <a:ext cx="4524375" cy="35032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1419622"/>
            <a:ext cx="2831257" cy="1800200"/>
          </a:xfrm>
          <a:prstGeom prst="rect">
            <a:avLst/>
          </a:prstGeom>
          <a:noFill/>
          <a:ln>
            <a:solidFill>
              <a:srgbClr val="429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4872" r="31332" b="32982"/>
          <a:stretch/>
        </p:blipFill>
        <p:spPr bwMode="auto">
          <a:xfrm>
            <a:off x="2251440" y="2943743"/>
            <a:ext cx="4211836" cy="18683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31394" y="2950910"/>
            <a:ext cx="2934455" cy="1800200"/>
          </a:xfrm>
          <a:prstGeom prst="rect">
            <a:avLst/>
          </a:prstGeom>
          <a:noFill/>
          <a:ln>
            <a:solidFill>
              <a:srgbClr val="429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Статистика по пользователям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0" y="771550"/>
            <a:ext cx="2185008" cy="35422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/>
              <a:t>Количество </a:t>
            </a:r>
            <a:r>
              <a:rPr lang="ru-RU" sz="1400" dirty="0"/>
              <a:t>обработанных документов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Сроки обработки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Время обработки документов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/>
              <a:t>Соотношение с нормой выработки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71550"/>
            <a:ext cx="6668878" cy="37512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2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Роботизация</a:t>
            </a:r>
            <a:r>
              <a:rPr lang="en-US" dirty="0" smtClean="0"/>
              <a:t> </a:t>
            </a:r>
            <a:r>
              <a:rPr lang="ru-RU" dirty="0" smtClean="0"/>
              <a:t>( </a:t>
            </a:r>
            <a:r>
              <a:rPr lang="en-US" dirty="0" smtClean="0"/>
              <a:t>RPA)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Автоматизация типовых процессов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29" y="2695753"/>
            <a:ext cx="1440000" cy="14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92" y="868141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627534"/>
            <a:ext cx="1440000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208" y="3415753"/>
            <a:ext cx="1440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-1" r="20417" b="10187"/>
          <a:stretch/>
        </p:blipFill>
        <p:spPr>
          <a:xfrm>
            <a:off x="535484" y="1514422"/>
            <a:ext cx="2524347" cy="2501709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 rot="425138">
            <a:off x="3128687" y="2971354"/>
            <a:ext cx="3096344" cy="21602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20922873">
            <a:off x="2913193" y="1683341"/>
            <a:ext cx="1433020" cy="21602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219316">
            <a:off x="2894458" y="3557989"/>
            <a:ext cx="1433020" cy="21602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1287296">
            <a:off x="3120257" y="2135980"/>
            <a:ext cx="3537636" cy="21602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Кейс. Перезаключение 5000 договоров за 2 недели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1440160" cy="1080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3558"/>
            <a:ext cx="1131590" cy="1131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576" y="915566"/>
            <a:ext cx="41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5000</a:t>
            </a:r>
            <a:r>
              <a:rPr lang="en-US" dirty="0" smtClean="0"/>
              <a:t> </a:t>
            </a:r>
            <a:r>
              <a:rPr lang="ru-RU" dirty="0" smtClean="0"/>
              <a:t>контрагентов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13970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14 дней необходимо сформировать </a:t>
            </a:r>
            <a:r>
              <a:rPr lang="ru-RU" dirty="0" err="1" smtClean="0"/>
              <a:t>доп.соглашения</a:t>
            </a:r>
            <a:r>
              <a:rPr lang="ru-RU" dirty="0" smtClean="0"/>
              <a:t>, подготовить бумажные оригиналы, подписать, отправить. Далее регистрировать подписанные оригиналы.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063032"/>
            <a:ext cx="3456384" cy="37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</a:t>
            </a:r>
            <a:endParaRPr lang="ru-RU" b="1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2648"/>
            <a:ext cx="1440160" cy="1080120"/>
          </a:xfrm>
          <a:prstGeom prst="rect">
            <a:avLst/>
          </a:prstGeom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788024" y="3572762"/>
            <a:ext cx="2559050" cy="987426"/>
            <a:chOff x="239326" y="752922"/>
            <a:chExt cx="2559436" cy="987574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1286594" y="985099"/>
              <a:ext cx="1512168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СЭД «ДЕЛО»</a:t>
              </a:r>
            </a:p>
          </p:txBody>
        </p:sp>
        <p:pic>
          <p:nvPicPr>
            <p:cNvPr id="13" name="Picture 3" descr="\\portal\DavWWWRoot\Departments\Market\Reklama\ШАБЛОН для ПРЕЗЕНТАЦИЙ\Картинки для презентаций\Логотипы ЭОС и продуктов\logo-DEL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26" y="752922"/>
              <a:ext cx="1047268" cy="987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62" y="3571102"/>
            <a:ext cx="2146945" cy="1034243"/>
          </a:xfrm>
          <a:prstGeom prst="rect">
            <a:avLst/>
          </a:prstGeom>
        </p:spPr>
      </p:pic>
      <p:sp>
        <p:nvSpPr>
          <p:cNvPr id="15" name="Двойная стрелка влево/вправо 14"/>
          <p:cNvSpPr/>
          <p:nvPr/>
        </p:nvSpPr>
        <p:spPr>
          <a:xfrm>
            <a:off x="1589335" y="3913248"/>
            <a:ext cx="504056" cy="257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4283968" y="3913248"/>
            <a:ext cx="504056" cy="2572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роботизированного процесса 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98760" y="843558"/>
            <a:ext cx="1968984" cy="115212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Данные о контрагенте в 1С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053160" y="843558"/>
            <a:ext cx="2044062" cy="118882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Данные в </a:t>
            </a:r>
            <a:r>
              <a:rPr lang="en-US" dirty="0" smtClean="0"/>
              <a:t>Outlook </a:t>
            </a:r>
            <a:r>
              <a:rPr lang="ru-RU" dirty="0" smtClean="0"/>
              <a:t>( действующий договор)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267743" y="1291640"/>
            <a:ext cx="785417" cy="288032"/>
          </a:xfrm>
          <a:prstGeom prst="rightArrow">
            <a:avLst/>
          </a:prstGeom>
          <a:solidFill>
            <a:srgbClr val="D2CAF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97222" y="1291640"/>
            <a:ext cx="625127" cy="288032"/>
          </a:xfrm>
          <a:prstGeom prst="rightArrow">
            <a:avLst/>
          </a:prstGeom>
          <a:solidFill>
            <a:srgbClr val="D2CAF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08452" y="843558"/>
            <a:ext cx="2679972" cy="118882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Формирование обновленного договора по шаблону в СЭД «ДЕЛО»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516216" y="2275385"/>
            <a:ext cx="792088" cy="288032"/>
          </a:xfrm>
          <a:prstGeom prst="rightArrow">
            <a:avLst/>
          </a:prstGeom>
          <a:solidFill>
            <a:srgbClr val="D2CAF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938373" y="2815445"/>
            <a:ext cx="2088232" cy="126990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Печать конверта, </a:t>
            </a:r>
          </a:p>
          <a:p>
            <a:r>
              <a:rPr lang="ru-RU" dirty="0" smtClean="0"/>
              <a:t>Печать документа со штрих-кодом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097222" y="3313659"/>
            <a:ext cx="792088" cy="273479"/>
          </a:xfrm>
          <a:prstGeom prst="rightArrow">
            <a:avLst/>
          </a:prstGeom>
          <a:solidFill>
            <a:srgbClr val="D2CAF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189880" y="2815445"/>
            <a:ext cx="2030192" cy="1117181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Подписание, отправка контрагенту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2380343" y="3289869"/>
            <a:ext cx="792088" cy="273479"/>
          </a:xfrm>
          <a:prstGeom prst="rightArrow">
            <a:avLst/>
          </a:prstGeom>
          <a:solidFill>
            <a:srgbClr val="D2CAF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6892" y="2818181"/>
            <a:ext cx="1936002" cy="1140603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Сканирование по штрих-коду и регистрация в СЭД «ДЕЛО»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30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488426"/>
          </a:xfrm>
        </p:spPr>
        <p:txBody>
          <a:bodyPr>
            <a:noAutofit/>
          </a:bodyPr>
          <a:lstStyle/>
          <a:p>
            <a:r>
              <a:rPr lang="ru-RU" sz="3600" dirty="0"/>
              <a:t>Будем рады </a:t>
            </a:r>
            <a:r>
              <a:rPr lang="ru-RU" sz="3600" dirty="0" smtClean="0"/>
              <a:t>сотрудничеству!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8" t="2782" r="388"/>
          <a:stretch/>
        </p:blipFill>
        <p:spPr>
          <a:xfrm>
            <a:off x="35496" y="992110"/>
            <a:ext cx="9073008" cy="25157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flipH="1">
            <a:off x="-36136" y="3431309"/>
            <a:ext cx="6768000" cy="854069"/>
          </a:xfrm>
          <a:prstGeom prst="rect">
            <a:avLst/>
          </a:prstGeom>
          <a:solidFill>
            <a:srgbClr val="171C8F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180000" bIns="180000" rtlCol="0" anchor="ctr" anchorCtr="0">
            <a:noAutofit/>
          </a:bodyPr>
          <a:lstStyle/>
          <a:p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660232" y="3431310"/>
            <a:ext cx="2483768" cy="854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296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008" y="123478"/>
            <a:ext cx="7801632" cy="25953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dirty="0" err="1" smtClean="0"/>
              <a:t>Упоминаемость</a:t>
            </a:r>
            <a:r>
              <a:rPr lang="ru-RU" dirty="0" smtClean="0"/>
              <a:t> «</a:t>
            </a:r>
            <a:r>
              <a:rPr lang="en-US" dirty="0" smtClean="0"/>
              <a:t>machine learning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1550"/>
            <a:ext cx="3919141" cy="2792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53328"/>
            <a:ext cx="3888432" cy="26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технологий ИИ для  первичной обработки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6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5812" r="2927" b="5193"/>
          <a:stretch>
            <a:fillRect/>
          </a:stretch>
        </p:blipFill>
        <p:spPr bwMode="auto">
          <a:xfrm>
            <a:off x="5356225" y="731838"/>
            <a:ext cx="3671888" cy="2178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98450" y="139700"/>
            <a:ext cx="7802563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600" dirty="0" smtClean="0"/>
              <a:t>Автоматическое рубрицирование </a:t>
            </a:r>
          </a:p>
        </p:txBody>
      </p:sp>
      <p:pic>
        <p:nvPicPr>
          <p:cNvPr id="14345" name="Рисунок 10"/>
          <p:cNvPicPr>
            <a:picLocks noChangeAspect="1"/>
          </p:cNvPicPr>
          <p:nvPr/>
        </p:nvPicPr>
        <p:blipFill rotWithShape="1">
          <a:blip r:embed="rId4"/>
          <a:srcRect l="1407" t="5444" r="3432" b="3228"/>
          <a:stretch/>
        </p:blipFill>
        <p:spPr bwMode="auto">
          <a:xfrm>
            <a:off x="5127625" y="2320925"/>
            <a:ext cx="3673475" cy="25923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687763" y="1628775"/>
            <a:ext cx="1389062" cy="1482725"/>
            <a:chOff x="3688532" y="1628105"/>
            <a:chExt cx="1387524" cy="1483023"/>
          </a:xfrm>
        </p:grpSpPr>
        <p:sp>
          <p:nvSpPr>
            <p:cNvPr id="7" name="TextBox 15"/>
            <p:cNvSpPr txBox="1"/>
            <p:nvPr/>
          </p:nvSpPr>
          <p:spPr>
            <a:xfrm>
              <a:off x="3742447" y="1628105"/>
              <a:ext cx="1232121" cy="55414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00" b="1" dirty="0">
                  <a:latin typeface="+mj-lt"/>
                </a:rPr>
                <a:t>Обработка текстов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3688532" y="2250530"/>
              <a:ext cx="1387524" cy="179424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3688532" y="2534750"/>
              <a:ext cx="1387524" cy="18101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688532" y="2823733"/>
              <a:ext cx="1387524" cy="18101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14354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392" y="2182143"/>
              <a:ext cx="928985" cy="92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Стрелка вправо 12"/>
          <p:cNvSpPr/>
          <p:nvPr/>
        </p:nvSpPr>
        <p:spPr>
          <a:xfrm>
            <a:off x="3687763" y="3995738"/>
            <a:ext cx="1389062" cy="17938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84200" y="560388"/>
            <a:ext cx="2543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j-lt"/>
              </a:rPr>
              <a:t>Поступивший </a:t>
            </a:r>
            <a:r>
              <a:rPr lang="ru-RU" sz="1200" b="1" dirty="0" smtClean="0">
                <a:latin typeface="+mj-lt"/>
              </a:rPr>
              <a:t>документ </a:t>
            </a:r>
            <a:endParaRPr lang="ru-RU" sz="1200" b="1" dirty="0">
              <a:latin typeface="+mj-lt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162050" y="3197225"/>
            <a:ext cx="2420938" cy="1774825"/>
            <a:chOff x="1161741" y="3197673"/>
            <a:chExt cx="2420902" cy="1773798"/>
          </a:xfrm>
        </p:grpSpPr>
        <p:pic>
          <p:nvPicPr>
            <p:cNvPr id="14346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845" y="3197673"/>
              <a:ext cx="1773798" cy="177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61741" y="3803747"/>
              <a:ext cx="1082659" cy="461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+mj-lt"/>
                </a:rPr>
                <a:t>Обращение граждан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181600" y="3617913"/>
            <a:ext cx="3567113" cy="8985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8" y="887215"/>
            <a:ext cx="2633165" cy="23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3" y="142875"/>
            <a:ext cx="7800975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Поиск аналогичных</a:t>
            </a:r>
            <a:r>
              <a:rPr lang="en-US" dirty="0"/>
              <a:t> </a:t>
            </a:r>
            <a:r>
              <a:rPr lang="ru-RU" dirty="0" smtClean="0"/>
              <a:t>материалов </a:t>
            </a:r>
            <a:endParaRPr lang="ru-RU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" y="1135063"/>
            <a:ext cx="3617912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14375"/>
            <a:ext cx="32480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135063"/>
            <a:ext cx="3438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16175"/>
            <a:ext cx="38179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687763" y="1565275"/>
            <a:ext cx="1408112" cy="1876425"/>
            <a:chOff x="3688532" y="1234768"/>
            <a:chExt cx="1407368" cy="1876360"/>
          </a:xfrm>
        </p:grpSpPr>
        <p:sp>
          <p:nvSpPr>
            <p:cNvPr id="9" name="TextBox 15"/>
            <p:cNvSpPr txBox="1"/>
            <p:nvPr/>
          </p:nvSpPr>
          <p:spPr>
            <a:xfrm>
              <a:off x="3690118" y="1234768"/>
              <a:ext cx="1405782" cy="83023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200" b="1" dirty="0">
                  <a:latin typeface="+mj-lt"/>
                </a:rPr>
                <a:t>Обработка </a:t>
              </a:r>
              <a:r>
                <a:rPr lang="ru-RU" sz="1200" b="1" dirty="0" smtClean="0">
                  <a:latin typeface="+mj-lt"/>
                </a:rPr>
                <a:t>текста и поиск аналогичных по смыслу</a:t>
              </a:r>
              <a:endParaRPr lang="ru-RU" sz="1200" b="1" dirty="0">
                <a:latin typeface="+mj-lt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3688532" y="2250733"/>
              <a:ext cx="1386742" cy="179382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688532" y="2534886"/>
              <a:ext cx="1386742" cy="18096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688532" y="2823801"/>
              <a:ext cx="1386742" cy="18096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pic>
          <p:nvPicPr>
            <p:cNvPr id="23564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392" y="2182143"/>
              <a:ext cx="928985" cy="92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8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Аннотирование текста и выбор исполнителей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0" y="555526"/>
            <a:ext cx="4694442" cy="3672756"/>
          </a:xfrm>
        </p:spPr>
      </p:pic>
      <p:sp>
        <p:nvSpPr>
          <p:cNvPr id="5" name="Стрелка влево 4"/>
          <p:cNvSpPr/>
          <p:nvPr/>
        </p:nvSpPr>
        <p:spPr>
          <a:xfrm>
            <a:off x="2483768" y="1347614"/>
            <a:ext cx="144016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77" y="2367237"/>
            <a:ext cx="3409398" cy="2519356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6588224" y="3075806"/>
            <a:ext cx="18722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588224" y="3626915"/>
            <a:ext cx="2232248" cy="293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4000" y="1192213"/>
            <a:ext cx="1719263" cy="364013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1200" b="1" dirty="0"/>
              <a:t>Данные из структурированных полей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200" b="1" dirty="0"/>
              <a:t>Название документа: </a:t>
            </a:r>
            <a:r>
              <a:rPr lang="ru-RU" sz="1000" dirty="0"/>
              <a:t>Договор купли-продажи транспортного средства (номерного агрегата)</a:t>
            </a:r>
            <a:endParaRPr lang="ru-RU" sz="1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1200" b="1" dirty="0"/>
              <a:t>Характеристики ТС: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 err="1"/>
              <a:t>Идент</a:t>
            </a:r>
            <a:r>
              <a:rPr lang="ru-RU" sz="1000" b="1" dirty="0"/>
              <a:t>. № (</a:t>
            </a:r>
            <a:r>
              <a:rPr lang="en-US" sz="1000" b="1" dirty="0"/>
              <a:t>VIN): </a:t>
            </a:r>
            <a:r>
              <a:rPr lang="en-US" sz="1000" dirty="0"/>
              <a:t>WWWATTGAJATT05515	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Марка, модель: </a:t>
            </a:r>
            <a:r>
              <a:rPr lang="en-US" sz="1000" dirty="0"/>
              <a:t>Volkswagen Golf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Тип ТС: </a:t>
            </a:r>
            <a:r>
              <a:rPr lang="ru-RU" sz="1000" dirty="0"/>
              <a:t>легковая </a:t>
            </a:r>
            <a:r>
              <a:rPr lang="ru-RU" sz="1000" dirty="0" err="1"/>
              <a:t>комби</a:t>
            </a:r>
            <a:r>
              <a:rPr lang="ru-RU" sz="1000" dirty="0"/>
              <a:t>        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Модель, № двигателя:</a:t>
            </a:r>
            <a:r>
              <a:rPr lang="ru-RU" sz="1000" dirty="0"/>
              <a:t> АТТ05515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Цвет: </a:t>
            </a:r>
            <a:r>
              <a:rPr lang="ru-RU" sz="1000" dirty="0"/>
              <a:t>синий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№ кузова: </a:t>
            </a:r>
            <a:r>
              <a:rPr lang="ru-RU" sz="1000" dirty="0"/>
              <a:t>ТТ05515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№ шасси (рамы): </a:t>
            </a:r>
            <a:r>
              <a:rPr lang="ru-RU" sz="1000" dirty="0"/>
              <a:t>б/</a:t>
            </a:r>
            <a:r>
              <a:rPr lang="ru-RU" sz="1000" dirty="0" err="1"/>
              <a:t>н</a:t>
            </a:r>
            <a:endParaRPr lang="ru-RU" sz="10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Паспорт ТС: </a:t>
            </a:r>
            <a:r>
              <a:rPr lang="ru-RU" sz="1000" dirty="0"/>
              <a:t>серия АТ №573322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Выдан</a:t>
            </a:r>
            <a:r>
              <a:rPr lang="ru-RU" sz="1000" dirty="0"/>
              <a:t>: Смоленской таможней 01.04.2000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00" b="1" dirty="0"/>
              <a:t>Год выпуска: </a:t>
            </a:r>
            <a:r>
              <a:rPr lang="ru-RU" sz="1000" dirty="0"/>
              <a:t>2000</a:t>
            </a:r>
            <a:endParaRPr lang="en-US" sz="10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sz="1700" dirty="0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7089775" y="1192213"/>
            <a:ext cx="1854200" cy="3835400"/>
          </a:xfrm>
          <a:prstGeom prst="rect">
            <a:avLst/>
          </a:prstGeom>
        </p:spPr>
        <p:txBody>
          <a:bodyPr lIns="0" tIns="45628" rIns="0" bIns="45628">
            <a:normAutofit fontScale="77500" lnSpcReduction="20000"/>
          </a:bodyPr>
          <a:lstStyle/>
          <a:p>
            <a:pPr algn="ctr"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300" b="1" dirty="0">
                <a:solidFill>
                  <a:srgbClr val="C00000"/>
                </a:solidFill>
                <a:latin typeface="Calibri"/>
              </a:rPr>
              <a:t>Данные из неструктурированных полей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Дата договора: 25.06.2007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Место: г. Смоленск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Информация о продавце: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ФИО: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Андреев Виталий Витальевич 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Паспорт: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серия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66 02  номер 670101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Выдан: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Промышленным РОВД г. Смол…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Дата выдачи</a:t>
            </a:r>
            <a:r>
              <a:rPr lang="ru-RU" sz="10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12.03.2003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Адрес проживания: 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. Смоленск, ул. Кирова, д. 226, кв. 341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Тел.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(4812) 92-51-51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Информация о покупателе: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ФИО: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Новиков Игорь Александрович 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Паспорт 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серия 67 04 номер 451203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Выдан: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Заднепровским РОВД г. Смол…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Дата выдачи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: 16.09.2004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Адрес проживания: 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. г. Смоленск,</a:t>
            </a:r>
            <a:br>
              <a:rPr lang="ru-RU" sz="1000" dirty="0">
                <a:solidFill>
                  <a:prstClr val="black"/>
                </a:solidFill>
                <a:latin typeface="Calibri"/>
              </a:rPr>
            </a:br>
            <a:r>
              <a:rPr lang="ru-RU" sz="1000" dirty="0">
                <a:solidFill>
                  <a:prstClr val="black"/>
                </a:solidFill>
                <a:latin typeface="Calibri"/>
              </a:rPr>
              <a:t>ул. Попова, д. 102, кв. 21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Тел.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(4812)95-14-84</a:t>
            </a:r>
          </a:p>
          <a:p>
            <a:pPr defTabSz="912582">
              <a:spcBef>
                <a:spcPts val="484"/>
              </a:spcBef>
              <a:spcAft>
                <a:spcPts val="200"/>
              </a:spcAft>
              <a:buClr>
                <a:srgbClr val="C60C30"/>
              </a:buClr>
              <a:defRPr/>
            </a:pPr>
            <a:endParaRPr lang="ru-RU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35275" y="2986088"/>
            <a:ext cx="1079500" cy="112712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835275" y="3167063"/>
            <a:ext cx="776288" cy="112712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63800" y="3370263"/>
            <a:ext cx="674688" cy="9207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8488" y="3538538"/>
            <a:ext cx="439737" cy="112712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97125" y="3709988"/>
            <a:ext cx="269875" cy="11112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95875" y="2982913"/>
            <a:ext cx="338138" cy="112712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00675" y="3165475"/>
            <a:ext cx="168275" cy="13017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64138" y="3370263"/>
            <a:ext cx="860425" cy="9842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70463" y="3552825"/>
            <a:ext cx="1509712" cy="9842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30813" y="3721100"/>
            <a:ext cx="203200" cy="10001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7000" y="1593850"/>
            <a:ext cx="2092325" cy="13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7250" y="1593850"/>
            <a:ext cx="539750" cy="133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59000" y="1985963"/>
            <a:ext cx="474663" cy="100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59000" y="2357438"/>
            <a:ext cx="474663" cy="10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03888" y="2225675"/>
            <a:ext cx="1112837" cy="109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03888" y="1852613"/>
            <a:ext cx="1112837" cy="117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34013" y="2360613"/>
            <a:ext cx="842962" cy="95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79838" y="2357438"/>
            <a:ext cx="1012825" cy="9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34013" y="1985963"/>
            <a:ext cx="1046162" cy="9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9838" y="1987550"/>
            <a:ext cx="1012825" cy="9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38488" y="2357438"/>
            <a:ext cx="608012" cy="9842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05150" y="1987550"/>
            <a:ext cx="641350" cy="9842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30813" y="2357438"/>
            <a:ext cx="169862" cy="10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94263" y="2360613"/>
            <a:ext cx="185737" cy="9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10138" y="1985963"/>
            <a:ext cx="185737" cy="100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0813" y="1987550"/>
            <a:ext cx="185737" cy="9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95875" y="2224088"/>
            <a:ext cx="304800" cy="111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62538" y="1851025"/>
            <a:ext cx="338137" cy="11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5988" y="2224088"/>
            <a:ext cx="249237" cy="111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5988" y="1851025"/>
            <a:ext cx="249237" cy="11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17975" y="1851025"/>
            <a:ext cx="371475" cy="119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17975" y="2224088"/>
            <a:ext cx="338138" cy="111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28850" y="2224088"/>
            <a:ext cx="1316038" cy="111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78225" y="2224088"/>
            <a:ext cx="506413" cy="11112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4900" y="1851025"/>
            <a:ext cx="439738" cy="11906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28863" y="1851025"/>
            <a:ext cx="1282700" cy="119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239713"/>
            <a:ext cx="8274050" cy="890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700" dirty="0"/>
              <a:t>Извлечение значимой информации из документов</a:t>
            </a:r>
          </a:p>
        </p:txBody>
      </p:sp>
      <p:sp>
        <p:nvSpPr>
          <p:cNvPr id="2666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13575" y="4840288"/>
            <a:ext cx="1728788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A6DDD-2AF6-4F70-A9A0-DEEF8BBC2D5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7250" y="2982913"/>
            <a:ext cx="1787525" cy="115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8350" y="1257300"/>
            <a:ext cx="2665413" cy="311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7250" y="3165475"/>
            <a:ext cx="1787525" cy="114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7250" y="3354388"/>
            <a:ext cx="1787525" cy="114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7250" y="3536950"/>
            <a:ext cx="1787525" cy="114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7250" y="3705225"/>
            <a:ext cx="1787525" cy="115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4388" y="2986088"/>
            <a:ext cx="1889125" cy="12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4388" y="3167063"/>
            <a:ext cx="1889125" cy="128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4388" y="3355975"/>
            <a:ext cx="1889125" cy="128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4388" y="3538538"/>
            <a:ext cx="1889125" cy="128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4388" y="3708400"/>
            <a:ext cx="1889125" cy="12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35250" y="1985963"/>
            <a:ext cx="436563" cy="100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35250" y="2357438"/>
            <a:ext cx="469900" cy="1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9075" y="1665288"/>
            <a:ext cx="1754188" cy="5984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9075" y="2316163"/>
            <a:ext cx="1754188" cy="2286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53263" y="3336925"/>
            <a:ext cx="1885950" cy="141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053263" y="1952625"/>
            <a:ext cx="1885950" cy="1343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58025" y="1560513"/>
            <a:ext cx="1885950" cy="1571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58025" y="1751013"/>
            <a:ext cx="1885950" cy="1555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0038" y="641350"/>
            <a:ext cx="6865937" cy="46196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lIns="76695" tIns="38346" rIns="76695" bIns="38346">
            <a:spAutoFit/>
          </a:bodyPr>
          <a:lstStyle/>
          <a:p>
            <a:pPr algn="ctr" defTabSz="912582">
              <a:defRPr/>
            </a:pP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Метаданные:  </a:t>
            </a:r>
            <a:r>
              <a:rPr lang="ru-RU" sz="1300" dirty="0">
                <a:solidFill>
                  <a:srgbClr val="C00000"/>
                </a:solidFill>
                <a:latin typeface="Calibri"/>
              </a:rPr>
              <a:t/>
            </a:r>
            <a:br>
              <a:rPr lang="ru-RU" sz="1300" dirty="0">
                <a:solidFill>
                  <a:srgbClr val="C00000"/>
                </a:solidFill>
                <a:latin typeface="Calibri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Автор: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Иванов И.И.   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Название файла: </a:t>
            </a:r>
            <a:r>
              <a:rPr lang="ru-RU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Догоров_КП_авто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docx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 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Дата создания: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1.07.2014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341688" y="1311275"/>
            <a:ext cx="2565400" cy="11271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83038" y="1423988"/>
            <a:ext cx="1214437" cy="112712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695" tIns="38346" rIns="76695" bIns="38346" anchor="ctr"/>
          <a:lstStyle/>
          <a:p>
            <a:pPr algn="ctr" defTabSz="91258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6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255713"/>
            <a:ext cx="504666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8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7" grpId="0"/>
      <p:bldP spid="60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5" grpId="0" animBg="1"/>
      <p:bldP spid="24" grpId="0" animBg="1"/>
      <p:bldP spid="54" grpId="0" animBg="1"/>
      <p:bldP spid="55" grpId="0" animBg="1"/>
      <p:bldP spid="56" grpId="0" animBg="1"/>
      <p:bldP spid="53" grpId="0" animBg="1"/>
      <p:bldP spid="52" grpId="0" animBg="1"/>
      <p:bldP spid="51" grpId="0" animBg="1"/>
      <p:bldP spid="50" grpId="0" animBg="1"/>
      <p:bldP spid="49" grpId="0" animBg="1"/>
      <p:bldP spid="48" grpId="0" animBg="1"/>
      <p:bldP spid="47" grpId="0" animBg="1"/>
      <p:bldP spid="44" grpId="0" animBg="1"/>
      <p:bldP spid="41" grpId="0" animBg="1"/>
      <p:bldP spid="42" grpId="0" animBg="1"/>
      <p:bldP spid="43" grpId="0" animBg="1"/>
      <p:bldP spid="40" grpId="0" animBg="1"/>
      <p:bldP spid="39" grpId="0" animBg="1"/>
      <p:bldP spid="38" grpId="0" animBg="1"/>
      <p:bldP spid="37" grpId="0" animBg="1"/>
      <p:bldP spid="35" grpId="0" animBg="1"/>
      <p:bldP spid="36" grpId="0" animBg="1"/>
      <p:bldP spid="29" grpId="0" animBg="1"/>
      <p:bldP spid="33" grpId="0" animBg="1"/>
      <p:bldP spid="32" grpId="0" animBg="1"/>
      <p:bldP spid="2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58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Аналитика и наглядное представление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Аналитика, реализованная в СЭД «ДЕЛО»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9681"/>
            <a:ext cx="6444208" cy="3324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14915"/>
            <a:ext cx="2339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Документы по типам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Состояние исполнения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Загруженность исполнителей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Сроки исполнения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62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ОС стиль">
      <a:dk1>
        <a:sysClr val="windowText" lastClr="000000"/>
      </a:dk1>
      <a:lt1>
        <a:sysClr val="window" lastClr="FFFFFF"/>
      </a:lt1>
      <a:dk2>
        <a:srgbClr val="2D3494"/>
      </a:dk2>
      <a:lt2>
        <a:srgbClr val="F2F2F2"/>
      </a:lt2>
      <a:accent1>
        <a:srgbClr val="DA291C"/>
      </a:accent1>
      <a:accent2>
        <a:srgbClr val="BF0D3E"/>
      </a:accent2>
      <a:accent3>
        <a:srgbClr val="440099"/>
      </a:accent3>
      <a:accent4>
        <a:srgbClr val="5C068C"/>
      </a:accent4>
      <a:accent5>
        <a:srgbClr val="87189D"/>
      </a:accent5>
      <a:accent6>
        <a:srgbClr val="BB163F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ОС СТИЛЬ">
  <a:themeElements>
    <a:clrScheme name="ЭОС СТИЛЬ">
      <a:dk1>
        <a:sysClr val="windowText" lastClr="000000"/>
      </a:dk1>
      <a:lt1>
        <a:sysClr val="window" lastClr="FFFFFF"/>
      </a:lt1>
      <a:dk2>
        <a:srgbClr val="2D3494"/>
      </a:dk2>
      <a:lt2>
        <a:srgbClr val="835CF2"/>
      </a:lt2>
      <a:accent1>
        <a:srgbClr val="5C068C"/>
      </a:accent1>
      <a:accent2>
        <a:srgbClr val="7030A0"/>
      </a:accent2>
      <a:accent3>
        <a:srgbClr val="87189D"/>
      </a:accent3>
      <a:accent4>
        <a:srgbClr val="BB16A3"/>
      </a:accent4>
      <a:accent5>
        <a:srgbClr val="800080"/>
      </a:accent5>
      <a:accent6>
        <a:srgbClr val="440099"/>
      </a:accent6>
      <a:hlink>
        <a:srgbClr val="2D3494"/>
      </a:hlink>
      <a:folHlink>
        <a:srgbClr val="BF0D3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Props1.xml><?xml version="1.0" encoding="utf-8"?>
<ds:datastoreItem xmlns:ds="http://schemas.openxmlformats.org/officeDocument/2006/customXml" ds:itemID="{CA15857D-1128-44C6-A169-7885B68BDB84}"/>
</file>

<file path=customXml/itemProps2.xml><?xml version="1.0" encoding="utf-8"?>
<ds:datastoreItem xmlns:ds="http://schemas.openxmlformats.org/officeDocument/2006/customXml" ds:itemID="{6107FA9E-1D32-44AF-A1CA-0E0419C31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F15B3B-442C-4B60-B109-E491E9B32E0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19607</TotalTime>
  <Words>350</Words>
  <Application>Microsoft Office PowerPoint</Application>
  <PresentationFormat>Экран (16:9)</PresentationFormat>
  <Paragraphs>87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1_ЭОС СТИЛЬ</vt:lpstr>
      <vt:lpstr>    Применение технологий искусственного интеллекта  </vt:lpstr>
      <vt:lpstr> Упоминаемость «machine learning» </vt:lpstr>
      <vt:lpstr>Применение технологий ИИ для  первичной обработки </vt:lpstr>
      <vt:lpstr>Автоматическое рубрицирование </vt:lpstr>
      <vt:lpstr>Поиск аналогичных материалов </vt:lpstr>
      <vt:lpstr>Аннотирование текста и выбор исполнителей   </vt:lpstr>
      <vt:lpstr>Извлечение значимой информации из документов</vt:lpstr>
      <vt:lpstr>Аналитика и наглядное представление </vt:lpstr>
      <vt:lpstr>Аналитика, реализованная в СЭД «ДЕЛО» </vt:lpstr>
      <vt:lpstr>Анализ данных по  исполнению поручений </vt:lpstr>
      <vt:lpstr>Статистика по пользователям </vt:lpstr>
      <vt:lpstr>Роботизация ( RPA)  </vt:lpstr>
      <vt:lpstr>Автоматизация типовых процессов </vt:lpstr>
      <vt:lpstr>Кейс. Перезаключение 5000 договоров за 2 недели </vt:lpstr>
      <vt:lpstr>Схема роботизированного процесса </vt:lpstr>
      <vt:lpstr>Будем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16:9</dc:title>
  <dc:creator>Голикова Ольга Станиславовна</dc:creator>
  <cp:lastModifiedBy>Hewlett-Packard Company</cp:lastModifiedBy>
  <cp:revision>429</cp:revision>
  <dcterms:created xsi:type="dcterms:W3CDTF">2014-02-25T09:57:00Z</dcterms:created>
  <dcterms:modified xsi:type="dcterms:W3CDTF">2019-09-19T08:43:50Z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